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65" r:id="rId4"/>
    <p:sldId id="266" r:id="rId5"/>
    <p:sldId id="271" r:id="rId6"/>
    <p:sldId id="259" r:id="rId7"/>
    <p:sldId id="268" r:id="rId8"/>
    <p:sldId id="275" r:id="rId9"/>
    <p:sldId id="272" r:id="rId10"/>
    <p:sldId id="274" r:id="rId11"/>
    <p:sldId id="273" r:id="rId12"/>
    <p:sldId id="270" r:id="rId13"/>
    <p:sldId id="269" r:id="rId14"/>
    <p:sldId id="262" r:id="rId15"/>
    <p:sldId id="258" r:id="rId1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3239"/>
        <p:guide pos="57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slide" Target="slides/slide1.xml"  /><Relationship Id="rId20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1.png"  /><Relationship Id="rId5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16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16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16.png"  /><Relationship Id="rId4" Type="http://schemas.openxmlformats.org/officeDocument/2006/relationships/image" Target="../media/image20.png"  /><Relationship Id="rId5" Type="http://schemas.openxmlformats.org/officeDocument/2006/relationships/image" Target="../media/image2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16.png"  /><Relationship Id="rId4" Type="http://schemas.openxmlformats.org/officeDocument/2006/relationships/image" Target="../media/image20.png"  /><Relationship Id="rId5" Type="http://schemas.openxmlformats.org/officeDocument/2006/relationships/image" Target="../media/image2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1.png"  /><Relationship Id="rId4" Type="http://schemas.openxmlformats.org/officeDocument/2006/relationships/image" Target="../media/image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1.png"  /><Relationship Id="rId4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jpe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jpeg"  /><Relationship Id="rId8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16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16.png"  /><Relationship Id="rId4" Type="http://schemas.openxmlformats.org/officeDocument/2006/relationships/image" Target="../media/image20.png"  /><Relationship Id="rId5" Type="http://schemas.openxmlformats.org/officeDocument/2006/relationships/image" Target="../media/image2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16.png"  /><Relationship Id="rId4" Type="http://schemas.openxmlformats.org/officeDocument/2006/relationships/image" Target="../media/image20.png"  /><Relationship Id="rId5" Type="http://schemas.openxmlformats.org/officeDocument/2006/relationships/image" Target="../media/image2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2235200" cy="1397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6052800" y="10147300"/>
            <a:ext cx="22352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52500" y="1016000"/>
            <a:ext cx="13970000" cy="4483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12300" b="0" i="0" u="none" strike="noStrike">
                <a:solidFill>
                  <a:srgbClr val="222222"/>
                </a:solidFill>
                <a:ea typeface="Pretendard Bold"/>
              </a:rPr>
              <a:t>차량 번호인식 시스템</a:t>
            </a:r>
            <a:endParaRPr lang="ko-KR" altLang="en-US" sz="12300" b="0" i="0" u="none" strike="noStrike">
              <a:solidFill>
                <a:srgbClr val="222222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125200" y="6451600"/>
            <a:ext cx="6553200" cy="2578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0350"/>
              </a:lnSpc>
              <a:defRPr/>
            </a:pPr>
            <a:r>
              <a:rPr lang="en-US" altLang="ko-KR" sz="4000" b="0" i="0" u="none" strike="noStrike">
                <a:solidFill>
                  <a:srgbClr val="222222"/>
                </a:solidFill>
                <a:latin typeface="Pretendard Regular"/>
              </a:rPr>
              <a:t>6</a:t>
            </a:r>
            <a:r>
              <a:rPr lang="ko-KR" altLang="en-US" sz="4000" b="0" i="0" u="none" strike="noStrike">
                <a:solidFill>
                  <a:srgbClr val="222222"/>
                </a:solidFill>
                <a:latin typeface="Pretendard Regular"/>
              </a:rPr>
              <a:t>조</a:t>
            </a:r>
            <a:endParaRPr lang="ko-KR" altLang="en-US" sz="4000" b="0" i="0" u="none" strike="noStrike">
              <a:solidFill>
                <a:srgbClr val="222222"/>
              </a:solidFill>
              <a:latin typeface="Pretendard Regular"/>
            </a:endParaRPr>
          </a:p>
          <a:p>
            <a:pPr lvl="0" algn="l">
              <a:lnSpc>
                <a:spcPct val="120350"/>
              </a:lnSpc>
              <a:defRPr/>
            </a:pPr>
            <a:r>
              <a:rPr lang="ko-KR" altLang="en-US" sz="4000" b="0" i="0" u="none" strike="noStrike">
                <a:solidFill>
                  <a:srgbClr val="222222"/>
                </a:solidFill>
                <a:latin typeface="Pretendard Regular"/>
              </a:rPr>
              <a:t>이효원</a:t>
            </a:r>
            <a:r>
              <a:rPr lang="en-US" altLang="ko-KR" sz="4000" b="0" i="0" u="none" strike="noStrike">
                <a:solidFill>
                  <a:srgbClr val="222222"/>
                </a:solidFill>
                <a:latin typeface="Pretendard Regular"/>
              </a:rPr>
              <a:t>,</a:t>
            </a:r>
            <a:r>
              <a:rPr lang="ko-KR" altLang="en-US" sz="4000" b="0" i="0" u="none" strike="noStrike">
                <a:solidFill>
                  <a:srgbClr val="222222"/>
                </a:solidFill>
                <a:latin typeface="Pretendard Regular"/>
              </a:rPr>
              <a:t> 최은택</a:t>
            </a:r>
            <a:endParaRPr lang="ko-KR" altLang="en-US" sz="4000" b="0" i="0" u="none" strike="noStrike">
              <a:solidFill>
                <a:srgbClr val="222222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10800" y="1028700"/>
            <a:ext cx="74168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5200" y="3086100"/>
            <a:ext cx="8559800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01699" y="0"/>
            <a:ext cx="7251700" cy="1143000"/>
          </a:xfrm>
          <a:prstGeom prst="rect">
            <a:avLst/>
          </a:prstGeom>
        </p:spPr>
        <p:txBody>
          <a:bodyPr vert="horz" wrap="square" lIns="0" tIns="0" rIns="0" bIns="0" anchor="ctr"/>
          <a:lstStyle/>
          <a:p>
            <a:pPr lvl="0">
              <a:lnSpc>
                <a:spcPct val="116198"/>
              </a:lnSpc>
              <a:defRPr/>
            </a:pPr>
            <a:r>
              <a:rPr lang="ko-KR" altLang="en-US" sz="6400">
                <a:solidFill>
                  <a:schemeClr val="dk1"/>
                </a:solidFill>
                <a:ea typeface="Pretendard Bold"/>
              </a:rPr>
              <a:t>시연</a:t>
            </a:r>
            <a:endParaRPr lang="ko-KR" altLang="en-US" sz="6400">
              <a:solidFill>
                <a:schemeClr val="dk1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810999" y="1104900"/>
            <a:ext cx="6096000" cy="1117600"/>
          </a:xfrm>
          <a:prstGeom prst="rect">
            <a:avLst/>
          </a:prstGeom>
        </p:spPr>
        <p:txBody>
          <a:bodyPr vert="horz" wrap="square" lIns="0" tIns="0" rIns="0" bIns="0" anchor="ctr"/>
          <a:lstStyle/>
          <a:p>
            <a:pPr lvl="0">
              <a:lnSpc>
                <a:spcPct val="124499"/>
              </a:lnSpc>
              <a:buClr>
                <a:srgbClr val="aeaeae"/>
              </a:buClr>
              <a:buFont typeface="Arial"/>
              <a:buNone/>
              <a:defRPr/>
            </a:pPr>
            <a:r>
              <a:rPr lang="ko-KR" altLang="en-US" sz="3700">
                <a:solidFill>
                  <a:schemeClr val="dk1"/>
                </a:solidFill>
                <a:ea typeface="Pretendard Regular"/>
              </a:rPr>
              <a:t>웹캠으로 불러올때 번호판인식</a:t>
            </a:r>
            <a:endParaRPr lang="ko-KR" altLang="en-US" sz="3700">
              <a:solidFill>
                <a:schemeClr val="dk1"/>
              </a:solidFill>
              <a:ea typeface="Pretendard Regular"/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11090055" y="3271344"/>
            <a:ext cx="914400" cy="39387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aeaeae"/>
                </a:solidFill>
                <a:ea typeface="Pretendard Regular"/>
              </a:rPr>
              <a:t> 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8599" y="1028700"/>
            <a:ext cx="7924800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6610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10800" y="1028700"/>
            <a:ext cx="74168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5200" y="3086100"/>
            <a:ext cx="8559800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01699" y="0"/>
            <a:ext cx="7251700" cy="1143000"/>
          </a:xfrm>
          <a:prstGeom prst="rect">
            <a:avLst/>
          </a:prstGeom>
        </p:spPr>
        <p:txBody>
          <a:bodyPr vert="horz" wrap="square" lIns="0" tIns="0" rIns="0" bIns="0" anchor="ctr"/>
          <a:lstStyle/>
          <a:p>
            <a:pPr lvl="0">
              <a:lnSpc>
                <a:spcPct val="116198"/>
              </a:lnSpc>
              <a:defRPr/>
            </a:pPr>
            <a:r>
              <a:rPr lang="ko-KR" altLang="en-US" sz="6400">
                <a:solidFill>
                  <a:schemeClr val="dk1"/>
                </a:solidFill>
                <a:ea typeface="Pretendard Bold"/>
              </a:rPr>
              <a:t>시연</a:t>
            </a:r>
            <a:endParaRPr lang="ko-KR" altLang="en-US" sz="6400">
              <a:solidFill>
                <a:schemeClr val="dk1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810999" y="1104900"/>
            <a:ext cx="6096000" cy="1117600"/>
          </a:xfrm>
          <a:prstGeom prst="rect">
            <a:avLst/>
          </a:prstGeom>
        </p:spPr>
        <p:txBody>
          <a:bodyPr vert="horz" wrap="square" lIns="0" tIns="0" rIns="0" bIns="0" anchor="ctr"/>
          <a:lstStyle/>
          <a:p>
            <a:pPr lvl="0">
              <a:lnSpc>
                <a:spcPct val="124499"/>
              </a:lnSpc>
              <a:buClr>
                <a:srgbClr val="aeaeae"/>
              </a:buClr>
              <a:buFont typeface="Arial"/>
              <a:buNone/>
              <a:defRPr/>
            </a:pPr>
            <a:r>
              <a:rPr lang="ko-KR" altLang="en-US" sz="3700">
                <a:solidFill>
                  <a:schemeClr val="dk1"/>
                </a:solidFill>
                <a:ea typeface="Pretendard Regular"/>
              </a:rPr>
              <a:t>웹캠으로 불러올때 번호판인식</a:t>
            </a:r>
            <a:endParaRPr lang="ko-KR" altLang="en-US" sz="3700">
              <a:solidFill>
                <a:schemeClr val="dk1"/>
              </a:solidFill>
              <a:ea typeface="Pretendard Regular"/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11090055" y="3271344"/>
            <a:ext cx="914400" cy="39387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aeaeae"/>
                </a:solidFill>
                <a:ea typeface="Pretendard Regular"/>
              </a:rPr>
              <a:t> 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8599" y="1028700"/>
            <a:ext cx="11430000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72693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28199" y="1257300"/>
            <a:ext cx="74168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5200" y="3086100"/>
            <a:ext cx="8559800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77900" y="0"/>
            <a:ext cx="7251700" cy="1143000"/>
          </a:xfrm>
          <a:prstGeom prst="rect">
            <a:avLst/>
          </a:prstGeom>
        </p:spPr>
        <p:txBody>
          <a:bodyPr vert="horz" wrap="square" lIns="0" tIns="0" rIns="0" bIns="0" anchor="ctr"/>
          <a:lstStyle/>
          <a:p>
            <a:pPr lvl="0">
              <a:lnSpc>
                <a:spcPct val="116198"/>
              </a:lnSpc>
              <a:defRPr/>
            </a:pPr>
            <a:r>
              <a:rPr lang="ko-KR" altLang="en-US" sz="6400">
                <a:solidFill>
                  <a:schemeClr val="dk1"/>
                </a:solidFill>
                <a:ea typeface="Pretendard Bold"/>
              </a:rPr>
              <a:t>시연</a:t>
            </a:r>
            <a:endParaRPr lang="ko-KR" altLang="en-US" sz="6400">
              <a:solidFill>
                <a:schemeClr val="dk1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5999" y="1409700"/>
            <a:ext cx="6096000" cy="1117600"/>
          </a:xfrm>
          <a:prstGeom prst="rect">
            <a:avLst/>
          </a:prstGeom>
        </p:spPr>
        <p:txBody>
          <a:bodyPr vert="horz" wrap="square" lIns="0" tIns="0" rIns="0" bIns="0" anchor="ctr"/>
          <a:lstStyle/>
          <a:p>
            <a:pPr lvl="0">
              <a:lnSpc>
                <a:spcPct val="124499"/>
              </a:lnSpc>
              <a:buClr>
                <a:srgbClr val="aeaeae"/>
              </a:buClr>
              <a:buFont typeface="Arial"/>
              <a:buNone/>
              <a:defRPr/>
            </a:pPr>
            <a:r>
              <a:rPr lang="en-US" altLang="ko-KR" sz="3700">
                <a:solidFill>
                  <a:schemeClr val="dk1"/>
                </a:solidFill>
                <a:ea typeface="Pretendard Regular"/>
              </a:rPr>
              <a:t>OPENVINO </a:t>
            </a:r>
            <a:r>
              <a:rPr lang="ko-KR" altLang="en-US" sz="3700">
                <a:solidFill>
                  <a:schemeClr val="dk1"/>
                </a:solidFill>
                <a:ea typeface="Pretendard Regular"/>
              </a:rPr>
              <a:t>이미지로 불러올때 번호판인식</a:t>
            </a:r>
            <a:endParaRPr lang="ko-KR" altLang="en-US" sz="3700">
              <a:solidFill>
                <a:schemeClr val="dk1"/>
              </a:solidFill>
              <a:ea typeface="Pretendard Regular"/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11090055" y="3271344"/>
            <a:ext cx="914400" cy="39387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aeaeae"/>
                </a:solidFill>
                <a:ea typeface="Pretendard Regular"/>
              </a:rPr>
              <a:t> 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8600" y="1181100"/>
            <a:ext cx="9601200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61518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06000" y="1181100"/>
            <a:ext cx="74168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5200" y="3086100"/>
            <a:ext cx="8559800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4400" y="0"/>
            <a:ext cx="7251700" cy="1143000"/>
          </a:xfrm>
          <a:prstGeom prst="rect">
            <a:avLst/>
          </a:prstGeom>
        </p:spPr>
        <p:txBody>
          <a:bodyPr vert="horz" wrap="square" lIns="0" tIns="0" rIns="0" bIns="0" anchor="ctr"/>
          <a:lstStyle/>
          <a:p>
            <a:pPr lvl="0">
              <a:lnSpc>
                <a:spcPct val="116198"/>
              </a:lnSpc>
              <a:defRPr/>
            </a:pPr>
            <a:r>
              <a:rPr lang="ko-KR" altLang="en-US" sz="6400">
                <a:solidFill>
                  <a:schemeClr val="dk1"/>
                </a:solidFill>
                <a:ea typeface="Pretendard Bold"/>
              </a:rPr>
              <a:t>시연</a:t>
            </a:r>
            <a:endParaRPr lang="ko-KR" altLang="en-US" sz="6400">
              <a:solidFill>
                <a:schemeClr val="dk1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811000" y="1206500"/>
            <a:ext cx="6096000" cy="1117600"/>
          </a:xfrm>
          <a:prstGeom prst="rect">
            <a:avLst/>
          </a:prstGeom>
        </p:spPr>
        <p:txBody>
          <a:bodyPr vert="horz" wrap="square" lIns="0" tIns="0" rIns="0" bIns="0" anchor="ctr"/>
          <a:lstStyle/>
          <a:p>
            <a:pPr lvl="0">
              <a:lnSpc>
                <a:spcPct val="124499"/>
              </a:lnSpc>
              <a:buClr>
                <a:srgbClr val="aeaeae"/>
              </a:buClr>
              <a:buFont typeface="Arial"/>
              <a:buNone/>
              <a:defRPr/>
            </a:pPr>
            <a:r>
              <a:rPr lang="en-US" altLang="ko-KR" sz="3700">
                <a:solidFill>
                  <a:schemeClr val="dk1"/>
                </a:solidFill>
                <a:ea typeface="Pretendard Regular"/>
              </a:rPr>
              <a:t>OPENINO</a:t>
            </a:r>
            <a:r>
              <a:rPr lang="ko-KR" altLang="en-US" sz="3700">
                <a:solidFill>
                  <a:schemeClr val="dk1"/>
                </a:solidFill>
                <a:ea typeface="Pretendard Regular"/>
              </a:rPr>
              <a:t>웹캠으로 불러올때 번호판인식</a:t>
            </a:r>
            <a:endParaRPr lang="ko-KR" altLang="en-US" sz="3700">
              <a:solidFill>
                <a:schemeClr val="dk1"/>
              </a:solidFill>
              <a:ea typeface="Pretendard Regular"/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11090055" y="3271344"/>
            <a:ext cx="914400" cy="39387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aeaeae"/>
                </a:solidFill>
                <a:ea typeface="Pretendard Regular"/>
              </a:rPr>
              <a:t> </a:t>
            </a:r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1066800"/>
            <a:ext cx="11658600" cy="902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517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965200" y="1562100"/>
          <a:ext cx="16363952" cy="6195522"/>
        </p:xfrm>
        <a:graphic>
          <a:graphicData uri="http://schemas.openxmlformats.org/drawingml/2006/table">
            <a:tbl>
              <a:tblGrid>
                <a:gridCol w="1866900"/>
                <a:gridCol w="8715375"/>
                <a:gridCol w="5781677"/>
              </a:tblGrid>
              <a:tr h="1060998"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222222"/>
                          </a:solidFill>
                          <a:ea typeface="Pretendard Regular"/>
                        </a:rPr>
                        <a:t>항목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222222"/>
                          </a:solidFill>
                          <a:ea typeface="Pretendard Regular"/>
                        </a:rPr>
                        <a:t>교착점</a:t>
                      </a:r>
                      <a:endParaRPr lang="ko-KR" altLang="en-US" sz="2000" b="0" i="0" u="none" strike="noStrike">
                        <a:solidFill>
                          <a:srgbClr val="222222"/>
                        </a:solidFill>
                        <a:ea typeface="Pretendard Regular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altLang="en-US" sz="2000" b="0" i="0" u="none" strike="noStrike">
                          <a:solidFill>
                            <a:srgbClr val="222222"/>
                          </a:solidFill>
                          <a:ea typeface="Pretendard Regular"/>
                        </a:rPr>
                        <a:t>해결방안</a:t>
                      </a:r>
                      <a:endParaRPr lang="ko-KR" altLang="en-US" sz="2000" b="0" i="0" u="none" strike="noStrike">
                        <a:solidFill>
                          <a:srgbClr val="222222"/>
                        </a:solidFill>
                        <a:ea typeface="Pretendard Regular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1e1e1"/>
                    </a:solidFill>
                  </a:tcPr>
                </a:tc>
              </a:tr>
              <a:tr h="2343698"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c13844"/>
                          </a:solidFill>
                          <a:latin typeface="Pretendard Regular"/>
                        </a:rPr>
                        <a:t> 1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>
                        <a:lnSpc>
                          <a:spcPct val="124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0" i="0" u="none" strike="noStrike">
                          <a:solidFill>
                            <a:srgbClr val="aeaeae"/>
                          </a:solidFill>
                          <a:latin typeface="Pretendard Regular"/>
                        </a:rPr>
                        <a:t>      </a:t>
                      </a:r>
                      <a:r>
                        <a:rPr lang="en-US" sz="1800" spc="0">
                          <a:solidFill>
                            <a:schemeClr val="dk1"/>
                          </a:solidFill>
                          <a:latin typeface="Pretendard Regular"/>
                        </a:rPr>
                        <a:t> </a:t>
                      </a:r>
                      <a:r>
                        <a:rPr lang="en-US" sz="2900" spc="0">
                          <a:solidFill>
                            <a:schemeClr val="dk1"/>
                          </a:solidFill>
                          <a:latin typeface="Pretendard Regular"/>
                        </a:rPr>
                        <a:t> </a:t>
                      </a:r>
                      <a:r>
                        <a:rPr lang="en-US" altLang="ko-KR" sz="2900" spc="0">
                          <a:solidFill>
                            <a:schemeClr val="dk1"/>
                          </a:solidFill>
                          <a:latin typeface="Pretendard Regular"/>
                        </a:rPr>
                        <a:t>openvino</a:t>
                      </a:r>
                      <a:r>
                        <a:rPr lang="ko-KR" altLang="en-US" sz="2900" spc="0">
                          <a:solidFill>
                            <a:schemeClr val="dk1"/>
                          </a:solidFill>
                          <a:latin typeface="Pretendard Regular"/>
                        </a:rPr>
                        <a:t>를 사용할려 했지만 차량만 인식하고 </a:t>
                      </a:r>
                      <a:endParaRPr lang="ko-KR" altLang="en-US" sz="2900" spc="0">
                        <a:solidFill>
                          <a:schemeClr val="dk1"/>
                        </a:solidFill>
                        <a:latin typeface="Pretendard Regular"/>
                      </a:endParaRPr>
                    </a:p>
                    <a:p>
                      <a:pPr lvl="0">
                        <a:lnSpc>
                          <a:spcPct val="124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900" spc="0">
                          <a:solidFill>
                            <a:schemeClr val="dk1"/>
                          </a:solidFill>
                          <a:latin typeface="Pretendard Regular"/>
                        </a:rPr>
                        <a:t>    번호판은 인식하지 못하였다</a:t>
                      </a:r>
                      <a:r>
                        <a:rPr lang="en-US" altLang="ko-KR" sz="2900" spc="0">
                          <a:solidFill>
                            <a:schemeClr val="dk1"/>
                          </a:solidFill>
                          <a:latin typeface="Pretendard Regular"/>
                        </a:rPr>
                        <a:t>.</a:t>
                      </a:r>
                      <a:endParaRPr lang="en-US" altLang="ko-KR" sz="2900" spc="0">
                        <a:solidFill>
                          <a:schemeClr val="dk1"/>
                        </a:solidFill>
                        <a:latin typeface="Pretendard Regular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>
                        <a:lnSpc>
                          <a:spcPct val="124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0" i="0" u="none" strike="noStrike">
                          <a:solidFill>
                            <a:srgbClr val="aeaeae"/>
                          </a:solidFill>
                          <a:latin typeface="Pretendard Regular"/>
                        </a:rPr>
                        <a:t>   </a:t>
                      </a:r>
                      <a:r>
                        <a:rPr lang="en-US" sz="2900" b="0" i="0" u="none" strike="noStrike">
                          <a:solidFill>
                            <a:srgbClr val="aeaeae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altLang="en-US" sz="2900" spc="0">
                          <a:solidFill>
                            <a:schemeClr val="dk1"/>
                          </a:solidFill>
                          <a:latin typeface="Pretendard Regular"/>
                        </a:rPr>
                        <a:t>시간내 해결하지 못하였고 </a:t>
                      </a:r>
                      <a:endParaRPr lang="ko-KR" altLang="en-US" sz="2900" spc="0">
                        <a:solidFill>
                          <a:schemeClr val="dk1"/>
                        </a:solidFill>
                        <a:latin typeface="Pretendard Regular"/>
                      </a:endParaRPr>
                    </a:p>
                    <a:p>
                      <a:pPr lvl="0">
                        <a:lnSpc>
                          <a:spcPct val="124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900" spc="0">
                          <a:solidFill>
                            <a:schemeClr val="dk1"/>
                          </a:solidFill>
                          <a:latin typeface="Pretendard Regular"/>
                        </a:rPr>
                        <a:t>   번호판 인식 모델을 만들어   </a:t>
                      </a:r>
                      <a:endParaRPr lang="ko-KR" altLang="en-US" sz="2900" spc="0">
                        <a:solidFill>
                          <a:schemeClr val="dk1"/>
                        </a:solidFill>
                        <a:latin typeface="Pretendard Regular"/>
                      </a:endParaRPr>
                    </a:p>
                    <a:p>
                      <a:pPr lvl="0">
                        <a:lnSpc>
                          <a:spcPct val="124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900" spc="0">
                          <a:solidFill>
                            <a:schemeClr val="dk1"/>
                          </a:solidFill>
                          <a:latin typeface="Pretendard Regular"/>
                        </a:rPr>
                        <a:t>   추후 수정할 계획이다</a:t>
                      </a:r>
                      <a:r>
                        <a:rPr lang="en-US" altLang="ko-KR" sz="2900" spc="0">
                          <a:solidFill>
                            <a:schemeClr val="dk1"/>
                          </a:solidFill>
                          <a:latin typeface="Pretendard Regular"/>
                        </a:rPr>
                        <a:t>.</a:t>
                      </a:r>
                      <a:endParaRPr lang="en-US" altLang="ko-KR" sz="2900" spc="0">
                        <a:solidFill>
                          <a:schemeClr val="dk1"/>
                        </a:solidFill>
                        <a:latin typeface="Pretendard Regular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2121997"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c13844"/>
                          </a:solidFill>
                          <a:latin typeface="Pretendard Regular"/>
                        </a:rPr>
                        <a:t>2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>
                        <a:lnSpc>
                          <a:spcPct val="124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0" i="0" u="none" strike="noStrike">
                          <a:solidFill>
                            <a:srgbClr val="aeaeae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sz="1800" spc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    </a:t>
                      </a:r>
                      <a:r>
                        <a:rPr lang="en-US" sz="2900" spc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YOLOv5 모델과 EasyOCR 모델은 상대적으로 고</a:t>
                      </a:r>
                      <a:endParaRPr lang="en-US" sz="2900" spc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>
                        <a:lnSpc>
                          <a:spcPct val="124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900" spc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lang="en-US" sz="2900" spc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성능을 요구</a:t>
                      </a:r>
                      <a:r>
                        <a:rPr lang="ko-KR" altLang="en-US" sz="2900" spc="0">
                          <a:solidFill>
                            <a:schemeClr val="dk1"/>
                          </a:solidFill>
                          <a:latin typeface="맑은 고딕"/>
                        </a:rPr>
                        <a:t>해서인지</a:t>
                      </a:r>
                      <a:r>
                        <a:rPr lang="en-US" sz="2900" spc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sz="2900" spc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>
                        <a:lnSpc>
                          <a:spcPct val="124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2900" spc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2900" spc="0">
                          <a:solidFill>
                            <a:schemeClr val="dk1"/>
                          </a:solidFill>
                          <a:latin typeface="맑은 고딕"/>
                        </a:rPr>
                        <a:t>  </a:t>
                      </a:r>
                      <a:r>
                        <a:rPr lang="en-US" sz="2900" spc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동시에 카메라 캡처와 이미지 처리 작업을 처리해</a:t>
                      </a:r>
                      <a:endParaRPr lang="en-US" sz="2900" spc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>
                        <a:lnSpc>
                          <a:spcPct val="124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900" spc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lang="en-US" sz="2900" spc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야 하므로 CPU 자원 부족으로</a:t>
                      </a:r>
                      <a:endParaRPr lang="en-US" sz="2900" spc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>
                        <a:lnSpc>
                          <a:spcPct val="124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900" spc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lang="en-US" sz="2900" spc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인한 성능 저하가 발생</a:t>
                      </a:r>
                      <a:endParaRPr lang="en-US" sz="2900" spc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>
                        <a:lnSpc>
                          <a:spcPct val="124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0" i="0" u="none" strike="noStrike">
                          <a:solidFill>
                            <a:srgbClr val="aeaeae"/>
                          </a:solidFill>
                          <a:latin typeface="Pretendard Regular"/>
                        </a:rPr>
                        <a:t>  </a:t>
                      </a:r>
                      <a:r>
                        <a:rPr lang="en-US" sz="2900" spc="0">
                          <a:solidFill>
                            <a:schemeClr val="dk1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altLang="en-US" sz="2900" spc="0">
                          <a:solidFill>
                            <a:schemeClr val="dk1"/>
                          </a:solidFill>
                          <a:latin typeface="Pretendard Regular"/>
                        </a:rPr>
                        <a:t>동영상에서 이미지를 찍어서 </a:t>
                      </a:r>
                      <a:endParaRPr lang="ko-KR" altLang="en-US" sz="2900" spc="0">
                        <a:solidFill>
                          <a:schemeClr val="dk1"/>
                        </a:solidFill>
                        <a:latin typeface="Pretendard Regular"/>
                      </a:endParaRPr>
                    </a:p>
                    <a:p>
                      <a:pPr lvl="0">
                        <a:lnSpc>
                          <a:spcPct val="124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900" spc="0">
                          <a:solidFill>
                            <a:schemeClr val="dk1"/>
                          </a:solidFill>
                          <a:latin typeface="Pretendard Regular"/>
                        </a:rPr>
                        <a:t>  번호판을 인식하게 하였다</a:t>
                      </a:r>
                      <a:r>
                        <a:rPr lang="en-US" altLang="ko-KR" sz="2900" spc="0">
                          <a:solidFill>
                            <a:schemeClr val="dk1"/>
                          </a:solidFill>
                          <a:latin typeface="Pretendard Regular"/>
                        </a:rPr>
                        <a:t>.</a:t>
                      </a:r>
                      <a:r>
                        <a:rPr lang="ko-KR" altLang="en-US" sz="2900" spc="0">
                          <a:solidFill>
                            <a:schemeClr val="dk1"/>
                          </a:solidFill>
                          <a:latin typeface="Pretendard Regular"/>
                        </a:rPr>
                        <a:t> </a:t>
                      </a:r>
                      <a:endParaRPr lang="ko-KR" altLang="en-US" sz="2900" spc="0">
                        <a:solidFill>
                          <a:schemeClr val="dk1"/>
                        </a:solidFill>
                        <a:latin typeface="Pretendard Regular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952500" y="342900"/>
            <a:ext cx="3162300" cy="1143000"/>
          </a:xfrm>
          <a:prstGeom prst="rect">
            <a:avLst/>
          </a:prstGeom>
        </p:spPr>
        <p:txBody>
          <a:bodyPr vert="horz" wrap="square" lIns="0" tIns="0" rIns="0" bIns="0" anchor="ctr"/>
          <a:lstStyle/>
          <a:p>
            <a:pPr lvl="0">
              <a:lnSpc>
                <a:spcPct val="116198"/>
              </a:lnSpc>
              <a:defRPr/>
            </a:pPr>
            <a:r>
              <a:rPr lang="ko-KR" altLang="en-US" sz="6400">
                <a:solidFill>
                  <a:schemeClr val="dk1"/>
                </a:solidFill>
                <a:ea typeface="Pretendard Bold"/>
              </a:rPr>
              <a:t>고찰</a:t>
            </a:r>
            <a:endParaRPr lang="ko-KR" altLang="en-US" sz="6400">
              <a:solidFill>
                <a:schemeClr val="dk1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5200" y="990600"/>
            <a:ext cx="901700" cy="10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" y="3086100"/>
            <a:ext cx="16344900" cy="617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vert="horz" wrap="square" lIns="0" tIns="0" rIns="0" bIns="0" anchor="ctr"/>
          <a:lstStyle/>
          <a:p>
            <a:pPr lvl="0">
              <a:lnSpc>
                <a:spcPct val="116198"/>
              </a:lnSpc>
              <a:defRPr/>
            </a:pPr>
            <a:r>
              <a:rPr lang="ko-KR" sz="6400">
                <a:solidFill>
                  <a:schemeClr val="dk1"/>
                </a:solidFill>
                <a:ea typeface="Pretendard Bold"/>
              </a:rPr>
              <a:t>결론</a:t>
            </a:r>
            <a:endParaRPr lang="ko-KR" sz="6400">
              <a:solidFill>
                <a:schemeClr val="dk1"/>
              </a:solidFill>
              <a:ea typeface="Pretendard Bold"/>
            </a:endParaRPr>
          </a:p>
        </p:txBody>
      </p:sp>
      <p:sp>
        <p:nvSpPr>
          <p:cNvPr id="10" name="가로 글상자 9"/>
          <p:cNvSpPr txBox="1"/>
          <p:nvPr/>
        </p:nvSpPr>
        <p:spPr>
          <a:xfrm>
            <a:off x="1371600" y="3619500"/>
            <a:ext cx="13258800" cy="343662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4400"/>
              <a:t>미니프로젝트를 진행하면서 </a:t>
            </a:r>
            <a:r>
              <a:rPr lang="en-US" altLang="ko-KR" sz="4400"/>
              <a:t>2</a:t>
            </a:r>
            <a:r>
              <a:rPr lang="ko-KR" altLang="en-US" sz="4400"/>
              <a:t>일간의 시간이라 부족한점도 많지만 여기서 끝내지 않고 추후에 보완을 하여 원래 계획했던 </a:t>
            </a:r>
            <a:r>
              <a:rPr lang="en-US" altLang="ko-KR" sz="4400"/>
              <a:t>openvino</a:t>
            </a:r>
            <a:r>
              <a:rPr lang="ko-KR" altLang="en-US" sz="4400"/>
              <a:t>를 사용하여 성능을 최적화하고 원래 계획이였던 주차표시 기능까지 구현을 해보기로 하였다</a:t>
            </a:r>
            <a:endParaRPr lang="ko-KR" altLang="en-US" sz="4400"/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5200" y="990600"/>
            <a:ext cx="901700" cy="10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" y="3086100"/>
            <a:ext cx="16344900" cy="617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6400" b="0" i="0" u="none" strike="noStrike">
                <a:solidFill>
                  <a:srgbClr val="222222"/>
                </a:solidFill>
                <a:ea typeface="Pretendard Bold"/>
              </a:rPr>
              <a:t>목차</a:t>
            </a:r>
            <a:endParaRPr lang="ko-KR" altLang="en-US" sz="6400" b="0" i="0" u="none" strike="noStrike">
              <a:solidFill>
                <a:srgbClr val="222222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09800" y="4152900"/>
            <a:ext cx="4813300" cy="520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3000" b="0" i="0" u="none" strike="noStrike">
                <a:solidFill>
                  <a:srgbClr val="222222"/>
                </a:solidFill>
                <a:latin typeface="Pretendard Bold"/>
              </a:rPr>
              <a:t>01</a:t>
            </a:r>
            <a:r>
              <a:rPr lang="ko-KR" altLang="en-US" sz="3000" b="0" i="0" u="none" strike="noStrike">
                <a:solidFill>
                  <a:srgbClr val="222222"/>
                </a:solidFill>
                <a:latin typeface="Pretendard Bold"/>
              </a:rPr>
              <a:t>프로젝트 소개</a:t>
            </a:r>
            <a:endParaRPr lang="ko-KR" altLang="en-US" sz="3000" b="0" i="0" u="none" strike="noStrike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518400" y="4152900"/>
            <a:ext cx="4813300" cy="520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3000" b="0" i="0" u="none" strike="noStrike">
                <a:solidFill>
                  <a:srgbClr val="222222"/>
                </a:solidFill>
                <a:latin typeface="Pretendard Bold"/>
              </a:rPr>
              <a:t>02 </a:t>
            </a:r>
            <a:r>
              <a:rPr lang="ko-KR" altLang="en-US" sz="3000" b="0" i="0" u="none" strike="noStrike">
                <a:solidFill>
                  <a:srgbClr val="222222"/>
                </a:solidFill>
                <a:latin typeface="Pretendard Bold"/>
              </a:rPr>
              <a:t>목적</a:t>
            </a:r>
            <a:endParaRPr lang="ko-KR" altLang="en-US" sz="3000" b="0" i="0" u="none" strike="noStrike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839700" y="4152900"/>
            <a:ext cx="4559300" cy="520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3000" b="0" i="0" u="none" strike="noStrike">
                <a:solidFill>
                  <a:srgbClr val="222222"/>
                </a:solidFill>
                <a:latin typeface="Pretendard Bold"/>
              </a:rPr>
              <a:t>03 </a:t>
            </a:r>
            <a:r>
              <a:rPr lang="ko-KR" altLang="en-US" sz="3000" b="0" i="0" u="none" strike="noStrike">
                <a:solidFill>
                  <a:srgbClr val="222222"/>
                </a:solidFill>
                <a:latin typeface="Pretendard Bold"/>
              </a:rPr>
              <a:t>시스템 구성도</a:t>
            </a:r>
            <a:endParaRPr lang="ko-KR" altLang="en-US" sz="3000" b="0" i="0" u="none" strike="noStrike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209800" y="6756400"/>
            <a:ext cx="4813300" cy="520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3000" b="0" i="0" u="none" strike="noStrike">
                <a:solidFill>
                  <a:srgbClr val="222222"/>
                </a:solidFill>
                <a:latin typeface="Pretendard Bold"/>
              </a:rPr>
              <a:t>04</a:t>
            </a:r>
            <a:r>
              <a:rPr lang="ko-KR" altLang="en-US" sz="3000" b="0" i="0" u="none" strike="noStrike">
                <a:solidFill>
                  <a:srgbClr val="222222"/>
                </a:solidFill>
                <a:latin typeface="Pretendard Bold"/>
              </a:rPr>
              <a:t> 시연</a:t>
            </a:r>
            <a:endParaRPr lang="ko-KR" altLang="en-US" sz="3000" b="0" i="0" u="none" strike="noStrike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518400" y="6756400"/>
            <a:ext cx="4813300" cy="520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3000" b="0" i="0" u="none" strike="noStrike">
                <a:solidFill>
                  <a:srgbClr val="222222"/>
                </a:solidFill>
                <a:latin typeface="Pretendard Bold"/>
              </a:rPr>
              <a:t>05</a:t>
            </a:r>
            <a:r>
              <a:rPr lang="ko-KR" altLang="en-US" sz="3000" b="0" i="0" u="none" strike="noStrike">
                <a:solidFill>
                  <a:srgbClr val="222222"/>
                </a:solidFill>
                <a:latin typeface="Pretendard Bold"/>
              </a:rPr>
              <a:t> 교착점 및 해결방안</a:t>
            </a:r>
            <a:r>
              <a:rPr lang="en-US" sz="30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endParaRPr lang="en-US" sz="3000" b="0" i="0" u="none" strike="noStrike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839700" y="6756400"/>
            <a:ext cx="4559300" cy="520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en-US" sz="3000" b="0" i="0" u="none" strike="noStrike">
                <a:solidFill>
                  <a:srgbClr val="222222"/>
                </a:solidFill>
                <a:latin typeface="Pretendard Bold"/>
              </a:rPr>
              <a:t>06 </a:t>
            </a:r>
            <a:r>
              <a:rPr lang="ko-KR" altLang="en-US" sz="3000" b="0" i="0" u="none" strike="noStrike">
                <a:solidFill>
                  <a:srgbClr val="222222"/>
                </a:solidFill>
                <a:ea typeface="Pretendard Bold"/>
              </a:rPr>
              <a:t>결론</a:t>
            </a:r>
            <a:endParaRPr lang="ko-KR" altLang="en-US" sz="3000" b="0" i="0" u="none" strike="noStrike">
              <a:solidFill>
                <a:srgbClr val="222222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5200" y="3086100"/>
            <a:ext cx="16344900" cy="617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6400" b="0" i="0" u="none" strike="noStrike">
                <a:solidFill>
                  <a:srgbClr val="222222"/>
                </a:solidFill>
                <a:ea typeface="Pretendard Bold"/>
              </a:rPr>
              <a:t>프로젝트 소개</a:t>
            </a:r>
            <a:endParaRPr lang="ko-KR" altLang="en-US" sz="6400" b="0" i="0" u="none" strike="noStrike">
              <a:solidFill>
                <a:srgbClr val="222222"/>
              </a:solidFill>
              <a:ea typeface="Pretendard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31594" y="3225637"/>
            <a:ext cx="13375006" cy="53163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lvl="0" algn="l">
              <a:defRPr/>
            </a:pPr>
            <a:r>
              <a:rPr xmlns:mc="http://schemas.openxmlformats.org/markup-compatibility/2006" xmlns:hp="http://schemas.haansoft.com/office/presentation/8.0" sz="4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이 프로젝트는EasyOCR과Open</a:t>
            </a:r>
            <a:r>
              <a:rPr xmlns:mc="http://schemas.openxmlformats.org/markup-compatibility/2006" xmlns:hp="http://schemas.haansoft.com/office/presentation/8.0" lang="en-US" altLang="ko-KR" sz="4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Vino,yolo5</a:t>
            </a:r>
            <a:r>
              <a:rPr xmlns:mc="http://schemas.openxmlformats.org/markup-compatibility/2006" xmlns:hp="http://schemas.haansoft.com/office/presentation/8.0" sz="4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를 활용하여 차량 번호판을 자동으로 인식하는 시스템입니다.</a:t>
            </a:r>
            <a:endParaRPr xmlns:mc="http://schemas.openxmlformats.org/markup-compatibility/2006" xmlns:hp="http://schemas.haansoft.com/office/presentation/8.0" sz="44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r>
              <a:rPr xmlns:mc="http://schemas.openxmlformats.org/markup-compatibility/2006" xmlns:hp="http://schemas.haansoft.com/office/presentation/8.0" sz="4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  <a:r>
              <a:rPr xmlns:mc="http://schemas.openxmlformats.org/markup-compatibility/2006" xmlns:hp="http://schemas.haansoft.com/office/presentation/8.0" lang="ko-KR" altLang="en-US" sz="4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웹캠을 통해 차량을 인식하고</a:t>
            </a:r>
            <a:r>
              <a:rPr xmlns:mc="http://schemas.openxmlformats.org/markup-compatibility/2006" xmlns:hp="http://schemas.haansoft.com/office/presentation/8.0" sz="4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번호판을 추출하고, OCR기술을 사용하여 문자 정보를 판독한 후 출력합니다.</a:t>
            </a:r>
            <a:endParaRPr xmlns:mc="http://schemas.openxmlformats.org/markup-compatibility/2006" xmlns:hp="http://schemas.haansoft.com/office/presentation/8.0" sz="44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endParaRPr xmlns:mc="http://schemas.openxmlformats.org/markup-compatibility/2006" xmlns:hp="http://schemas.haansoft.com/office/presentation/8.0" sz="44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lvl="0" algn="l">
              <a:defRPr/>
            </a:pPr>
            <a:endParaRPr xmlns:mc="http://schemas.openxmlformats.org/markup-compatibility/2006" xmlns:hp="http://schemas.haansoft.com/office/presentation/8.0" sz="35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847075595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5200" y="3086100"/>
            <a:ext cx="16344900" cy="617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6400" b="0" i="0" u="none" strike="noStrike">
                <a:solidFill>
                  <a:srgbClr val="222222"/>
                </a:solidFill>
                <a:ea typeface="Pretendard Bold"/>
              </a:rPr>
              <a:t>목적</a:t>
            </a:r>
            <a:endParaRPr lang="ko-KR" altLang="en-US" sz="6400" b="0" i="0" u="none" strike="noStrike">
              <a:solidFill>
                <a:srgbClr val="222222"/>
              </a:solidFill>
              <a:ea typeface="Pretendard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31594" y="3225637"/>
            <a:ext cx="13375006" cy="343995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lvl="0" algn="l">
              <a:defRPr/>
            </a:pPr>
            <a:r>
              <a:rPr xmlns:mc="http://schemas.openxmlformats.org/markup-compatibility/2006" xmlns:hp="http://schemas.haansoft.com/office/presentation/8.0" lang="en-US" altLang="ko-KR" sz="4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OpenVINO를 활용하여 차량 번호판을 인식하고, 주차된 차량의 위치를 파악 및 추적하는 것을 목표로 합니다. 딥러닝 기반 객체 탐지 기술을 활용하여 실시간으로 차량 번호판을 검출하고, 주차된 차량의 위치 변화를 추적</a:t>
            </a:r>
            <a:r>
              <a:rPr xmlns:mc="http://schemas.openxmlformats.org/markup-compatibility/2006" xmlns:hp="http://schemas.haansoft.com/office/presentation/8.0" lang="ko-KR" altLang="en-US" sz="4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하는 것을 목표로 합니다</a:t>
            </a:r>
            <a:r>
              <a:rPr xmlns:mc="http://schemas.openxmlformats.org/markup-compatibility/2006" xmlns:hp="http://schemas.haansoft.com/office/presentation/8.0" lang="en-US" altLang="ko-KR" sz="4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.</a:t>
            </a:r>
            <a:endParaRPr xmlns:mc="http://schemas.openxmlformats.org/markup-compatibility/2006" xmlns:hp="http://schemas.haansoft.com/office/presentation/8.0" lang="ko-KR" altLang="en-US" sz="44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180015216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6400" b="0" i="0" u="none" strike="noStrike">
                <a:solidFill>
                  <a:srgbClr val="222222"/>
                </a:solidFill>
                <a:ea typeface="Pretendard Bold"/>
              </a:rPr>
              <a:t>시스템 구성도</a:t>
            </a:r>
            <a:endParaRPr lang="en-US" altLang="ko-KR" sz="6400" b="0" i="0" u="none" strike="noStrike">
              <a:solidFill>
                <a:srgbClr val="222222"/>
              </a:solidFill>
              <a:ea typeface="Pretendard Bold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1080" y="2628900"/>
            <a:ext cx="16581120" cy="351532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81800" y="6286500"/>
            <a:ext cx="3200400" cy="31242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34600" y="6362700"/>
            <a:ext cx="3657600" cy="29718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868400" y="6362700"/>
            <a:ext cx="3962400" cy="2819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85800" y="6334125"/>
            <a:ext cx="5867400" cy="338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1711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53600" y="1181100"/>
            <a:ext cx="7416800" cy="617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" y="3086100"/>
            <a:ext cx="8559800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01700" y="0"/>
            <a:ext cx="7251700" cy="1143000"/>
          </a:xfrm>
          <a:prstGeom prst="rect">
            <a:avLst/>
          </a:prstGeom>
        </p:spPr>
        <p:txBody>
          <a:bodyPr vert="horz" wrap="square" lIns="0" tIns="0" rIns="0" bIns="0" anchor="ctr"/>
          <a:lstStyle/>
          <a:p>
            <a:pPr lvl="0">
              <a:lnSpc>
                <a:spcPct val="116198"/>
              </a:lnSpc>
              <a:defRPr/>
            </a:pPr>
            <a:r>
              <a:rPr lang="ko-KR" altLang="en-US" sz="6400">
                <a:solidFill>
                  <a:schemeClr val="dk1"/>
                </a:solidFill>
                <a:ea typeface="Pretendard Bold"/>
              </a:rPr>
              <a:t>시연</a:t>
            </a:r>
            <a:endParaRPr lang="ko-KR" altLang="en-US" sz="6400">
              <a:solidFill>
                <a:schemeClr val="dk1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810999" y="1257300"/>
            <a:ext cx="6096000" cy="1117600"/>
          </a:xfrm>
          <a:prstGeom prst="rect">
            <a:avLst/>
          </a:prstGeom>
        </p:spPr>
        <p:txBody>
          <a:bodyPr vert="horz" wrap="square" lIns="0" tIns="0" rIns="0" bIns="0" anchor="ctr"/>
          <a:lstStyle/>
          <a:p>
            <a:pPr lvl="0">
              <a:lnSpc>
                <a:spcPct val="124499"/>
              </a:lnSpc>
              <a:buClr>
                <a:srgbClr val="aeaeae"/>
              </a:buClr>
              <a:buFont typeface="Arial"/>
              <a:buNone/>
              <a:defRPr/>
            </a:pPr>
            <a:r>
              <a:rPr lang="ko-KR" altLang="en-US" sz="3700">
                <a:solidFill>
                  <a:schemeClr val="dk1"/>
                </a:solidFill>
                <a:ea typeface="Pretendard Regular"/>
              </a:rPr>
              <a:t>이미지로 불러올때 번호판인식</a:t>
            </a:r>
            <a:r>
              <a:rPr lang="en-US" altLang="ko-KR" sz="3700">
                <a:solidFill>
                  <a:schemeClr val="dk1"/>
                </a:solidFill>
                <a:ea typeface="Pretendard Regular"/>
              </a:rPr>
              <a:t>(</a:t>
            </a:r>
            <a:r>
              <a:rPr lang="ko-KR" altLang="en-US" sz="3700">
                <a:solidFill>
                  <a:schemeClr val="dk1"/>
                </a:solidFill>
                <a:ea typeface="Pretendard Regular"/>
              </a:rPr>
              <a:t>동시작동</a:t>
            </a:r>
            <a:r>
              <a:rPr lang="en-US" altLang="ko-KR" sz="3700">
                <a:solidFill>
                  <a:schemeClr val="dk1"/>
                </a:solidFill>
                <a:ea typeface="Pretendard Regular"/>
              </a:rPr>
              <a:t>)</a:t>
            </a:r>
            <a:endParaRPr lang="en-US" altLang="ko-KR" sz="3700">
              <a:solidFill>
                <a:schemeClr val="dk1"/>
              </a:solidFill>
              <a:ea typeface="Pretendard Regular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3664" y="1181100"/>
            <a:ext cx="11571136" cy="8891695"/>
          </a:xfrm>
          <a:prstGeom prst="rect">
            <a:avLst/>
          </a:prstGeom>
        </p:spPr>
      </p:pic>
      <p:sp>
        <p:nvSpPr>
          <p:cNvPr id="16" name="가로 글상자 15"/>
          <p:cNvSpPr txBox="1"/>
          <p:nvPr/>
        </p:nvSpPr>
        <p:spPr>
          <a:xfrm>
            <a:off x="11090055" y="3271344"/>
            <a:ext cx="914400" cy="39387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aeaeae"/>
                </a:solidFill>
                <a:ea typeface="Pretendard Regular"/>
              </a:rPr>
              <a:t> </a:t>
            </a:r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10800" y="1028700"/>
            <a:ext cx="74168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5200" y="3086100"/>
            <a:ext cx="8559800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01699" y="0"/>
            <a:ext cx="7251700" cy="1143000"/>
          </a:xfrm>
          <a:prstGeom prst="rect">
            <a:avLst/>
          </a:prstGeom>
        </p:spPr>
        <p:txBody>
          <a:bodyPr vert="horz" wrap="square" lIns="0" tIns="0" rIns="0" bIns="0" anchor="ctr"/>
          <a:lstStyle/>
          <a:p>
            <a:pPr lvl="0">
              <a:lnSpc>
                <a:spcPct val="116198"/>
              </a:lnSpc>
              <a:defRPr/>
            </a:pPr>
            <a:r>
              <a:rPr lang="ko-KR" altLang="en-US" sz="6400">
                <a:solidFill>
                  <a:schemeClr val="dk1"/>
                </a:solidFill>
                <a:ea typeface="Pretendard Bold"/>
              </a:rPr>
              <a:t>시연</a:t>
            </a:r>
            <a:endParaRPr lang="ko-KR" altLang="en-US" sz="6400">
              <a:solidFill>
                <a:schemeClr val="dk1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810999" y="1104900"/>
            <a:ext cx="6096000" cy="1117600"/>
          </a:xfrm>
          <a:prstGeom prst="rect">
            <a:avLst/>
          </a:prstGeom>
        </p:spPr>
        <p:txBody>
          <a:bodyPr vert="horz" wrap="square" lIns="0" tIns="0" rIns="0" bIns="0" anchor="ctr"/>
          <a:lstStyle/>
          <a:p>
            <a:pPr lvl="0">
              <a:lnSpc>
                <a:spcPct val="124499"/>
              </a:lnSpc>
              <a:buClr>
                <a:srgbClr val="aeaeae"/>
              </a:buClr>
              <a:buFont typeface="Arial"/>
              <a:buNone/>
              <a:defRPr/>
            </a:pPr>
            <a:r>
              <a:rPr lang="ko-KR" altLang="en-US" sz="3700">
                <a:solidFill>
                  <a:schemeClr val="dk1"/>
                </a:solidFill>
                <a:ea typeface="Pretendard Regular"/>
              </a:rPr>
              <a:t>웹캠으로 불러올때 번호판인식</a:t>
            </a:r>
            <a:r>
              <a:rPr lang="en-US" altLang="ko-KR" sz="3700">
                <a:solidFill>
                  <a:schemeClr val="dk1"/>
                </a:solidFill>
                <a:ea typeface="Pretendard Regular"/>
              </a:rPr>
              <a:t>(</a:t>
            </a:r>
            <a:r>
              <a:rPr lang="ko-KR" altLang="en-US" sz="3700">
                <a:solidFill>
                  <a:schemeClr val="dk1"/>
                </a:solidFill>
                <a:ea typeface="Pretendard Regular"/>
              </a:rPr>
              <a:t>동시작동</a:t>
            </a:r>
            <a:r>
              <a:rPr lang="en-US" altLang="ko-KR" sz="3700">
                <a:solidFill>
                  <a:schemeClr val="dk1"/>
                </a:solidFill>
                <a:ea typeface="Pretendard Regular"/>
              </a:rPr>
              <a:t>)</a:t>
            </a:r>
            <a:endParaRPr lang="en-US" altLang="ko-KR" sz="3700">
              <a:solidFill>
                <a:schemeClr val="dk1"/>
              </a:solidFill>
              <a:ea typeface="Pretendard Regular"/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11090055" y="3271344"/>
            <a:ext cx="914400" cy="39387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aeaeae"/>
                </a:solidFill>
                <a:ea typeface="Pretendard Regular"/>
              </a:rPr>
              <a:t> 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8599" y="1028700"/>
            <a:ext cx="11430000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10965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10800" y="1028700"/>
            <a:ext cx="74168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5200" y="3086100"/>
            <a:ext cx="8559800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01699" y="0"/>
            <a:ext cx="7251700" cy="1143000"/>
          </a:xfrm>
          <a:prstGeom prst="rect">
            <a:avLst/>
          </a:prstGeom>
        </p:spPr>
        <p:txBody>
          <a:bodyPr vert="horz" wrap="square" lIns="0" tIns="0" rIns="0" bIns="0" anchor="ctr"/>
          <a:lstStyle/>
          <a:p>
            <a:pPr lvl="0">
              <a:lnSpc>
                <a:spcPct val="116198"/>
              </a:lnSpc>
              <a:defRPr/>
            </a:pPr>
            <a:r>
              <a:rPr lang="ko-KR" altLang="en-US" sz="6400">
                <a:solidFill>
                  <a:schemeClr val="dk1"/>
                </a:solidFill>
                <a:ea typeface="Pretendard Bold"/>
              </a:rPr>
              <a:t>시연</a:t>
            </a:r>
            <a:endParaRPr lang="ko-KR" altLang="en-US" sz="6400">
              <a:solidFill>
                <a:schemeClr val="dk1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811000" y="1638300"/>
            <a:ext cx="6096000" cy="1117600"/>
          </a:xfrm>
          <a:prstGeom prst="rect">
            <a:avLst/>
          </a:prstGeom>
        </p:spPr>
        <p:txBody>
          <a:bodyPr vert="horz" wrap="square" lIns="0" tIns="0" rIns="0" bIns="0" anchor="ctr"/>
          <a:lstStyle/>
          <a:p>
            <a:pPr lvl="0">
              <a:lnSpc>
                <a:spcPct val="124499"/>
              </a:lnSpc>
              <a:buClr>
                <a:srgbClr val="aeaeae"/>
              </a:buClr>
              <a:buFont typeface="Arial"/>
              <a:buNone/>
              <a:defRPr/>
            </a:pPr>
            <a:r>
              <a:rPr lang="ko-KR" altLang="en-US" sz="3700">
                <a:solidFill>
                  <a:schemeClr val="dk1"/>
                </a:solidFill>
                <a:ea typeface="Pretendard Regular"/>
              </a:rPr>
              <a:t>웹캠으로 불러올때 번호판인식</a:t>
            </a:r>
            <a:r>
              <a:rPr lang="en-US" altLang="ko-KR" sz="3700">
                <a:solidFill>
                  <a:schemeClr val="dk1"/>
                </a:solidFill>
                <a:ea typeface="Pretendard Regular"/>
              </a:rPr>
              <a:t>(</a:t>
            </a:r>
            <a:r>
              <a:rPr lang="ko-KR" altLang="en-US" sz="3700">
                <a:solidFill>
                  <a:schemeClr val="dk1"/>
                </a:solidFill>
                <a:ea typeface="Pretendard Regular"/>
              </a:rPr>
              <a:t>동영상과 사진을 찍어 분석</a:t>
            </a:r>
            <a:r>
              <a:rPr lang="en-US" altLang="ko-KR" sz="3700">
                <a:solidFill>
                  <a:schemeClr val="dk1"/>
                </a:solidFill>
                <a:ea typeface="Pretendard Regular"/>
              </a:rPr>
              <a:t>)</a:t>
            </a:r>
            <a:endParaRPr lang="en-US" altLang="ko-KR" sz="3700">
              <a:solidFill>
                <a:schemeClr val="dk1"/>
              </a:solidFill>
              <a:ea typeface="Pretendard Regular"/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11090055" y="3271344"/>
            <a:ext cx="914400" cy="39387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aeaeae"/>
                </a:solidFill>
                <a:ea typeface="Pretendard Regular"/>
              </a:rPr>
              <a:t> </a:t>
            </a:r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8600" y="1181100"/>
            <a:ext cx="11430000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85423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10800" y="1028700"/>
            <a:ext cx="74168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5200" y="3086100"/>
            <a:ext cx="8559800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01699" y="0"/>
            <a:ext cx="7251700" cy="1143000"/>
          </a:xfrm>
          <a:prstGeom prst="rect">
            <a:avLst/>
          </a:prstGeom>
        </p:spPr>
        <p:txBody>
          <a:bodyPr vert="horz" wrap="square" lIns="0" tIns="0" rIns="0" bIns="0" anchor="ctr"/>
          <a:lstStyle/>
          <a:p>
            <a:pPr lvl="0">
              <a:lnSpc>
                <a:spcPct val="116198"/>
              </a:lnSpc>
              <a:defRPr/>
            </a:pPr>
            <a:r>
              <a:rPr lang="ko-KR" altLang="en-US" sz="6400">
                <a:solidFill>
                  <a:schemeClr val="dk1"/>
                </a:solidFill>
                <a:ea typeface="Pretendard Bold"/>
              </a:rPr>
              <a:t>시연</a:t>
            </a:r>
            <a:r>
              <a:rPr lang="en-US" altLang="ko-KR" sz="6400">
                <a:solidFill>
                  <a:schemeClr val="dk1"/>
                </a:solidFill>
                <a:ea typeface="Pretendard Bold"/>
              </a:rPr>
              <a:t>(</a:t>
            </a:r>
            <a:r>
              <a:rPr lang="ko-KR" altLang="en-US" sz="6400">
                <a:solidFill>
                  <a:schemeClr val="dk1"/>
                </a:solidFill>
                <a:ea typeface="Pretendard Bold"/>
              </a:rPr>
              <a:t>모형</a:t>
            </a:r>
            <a:r>
              <a:rPr lang="en-US" altLang="ko-KR" sz="6400">
                <a:solidFill>
                  <a:schemeClr val="dk1"/>
                </a:solidFill>
                <a:ea typeface="Pretendard Bold"/>
              </a:rPr>
              <a:t>)</a:t>
            </a:r>
            <a:endParaRPr lang="en-US" altLang="ko-KR" sz="6400">
              <a:solidFill>
                <a:schemeClr val="dk1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811000" y="1638300"/>
            <a:ext cx="6096000" cy="1117600"/>
          </a:xfrm>
          <a:prstGeom prst="rect">
            <a:avLst/>
          </a:prstGeom>
        </p:spPr>
        <p:txBody>
          <a:bodyPr vert="horz" wrap="square" lIns="0" tIns="0" rIns="0" bIns="0" anchor="ctr"/>
          <a:lstStyle/>
          <a:p>
            <a:pPr lvl="0">
              <a:lnSpc>
                <a:spcPct val="124499"/>
              </a:lnSpc>
              <a:buClr>
                <a:srgbClr val="aeaeae"/>
              </a:buClr>
              <a:buFont typeface="Arial"/>
              <a:buNone/>
              <a:defRPr/>
            </a:pPr>
            <a:r>
              <a:rPr lang="ko-KR" altLang="en-US" sz="3700">
                <a:solidFill>
                  <a:schemeClr val="dk1"/>
                </a:solidFill>
                <a:ea typeface="Pretendard Regular"/>
              </a:rPr>
              <a:t>웹캠으로 불러올때 번호판인식</a:t>
            </a:r>
            <a:r>
              <a:rPr lang="en-US" altLang="ko-KR" sz="3700">
                <a:solidFill>
                  <a:schemeClr val="dk1"/>
                </a:solidFill>
                <a:ea typeface="Pretendard Regular"/>
              </a:rPr>
              <a:t>(</a:t>
            </a:r>
            <a:r>
              <a:rPr lang="ko-KR" altLang="en-US" sz="3700">
                <a:solidFill>
                  <a:schemeClr val="dk1"/>
                </a:solidFill>
                <a:ea typeface="Pretendard Regular"/>
              </a:rPr>
              <a:t>동영상과 사진을 찍어 분석</a:t>
            </a:r>
            <a:r>
              <a:rPr lang="en-US" altLang="ko-KR" sz="3700">
                <a:solidFill>
                  <a:schemeClr val="dk1"/>
                </a:solidFill>
                <a:ea typeface="Pretendard Regular"/>
              </a:rPr>
              <a:t>)</a:t>
            </a:r>
            <a:endParaRPr lang="en-US" altLang="ko-KR" sz="3700">
              <a:solidFill>
                <a:schemeClr val="dk1"/>
              </a:solidFill>
              <a:ea typeface="Pretendard Regular"/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11090055" y="3271344"/>
            <a:ext cx="914400" cy="39387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aeaeae"/>
                </a:solidFill>
                <a:ea typeface="Pretendard Regular"/>
              </a:rPr>
              <a:t> </a:t>
            </a: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3376" y="1028700"/>
            <a:ext cx="11249024" cy="90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1300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153</ep:Words>
  <ep:PresentationFormat>On-screen Show (4:3)</ep:PresentationFormat>
  <ep:Paragraphs>45</ep:Paragraphs>
  <ep:Slides>15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dnjs5</cp:lastModifiedBy>
  <dcterms:modified xsi:type="dcterms:W3CDTF">2025-03-14T05:50:39.212</dcterms:modified>
  <cp:revision>55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